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90" r:id="rId3"/>
    <p:sldId id="293" r:id="rId4"/>
    <p:sldId id="270" r:id="rId5"/>
    <p:sldId id="276" r:id="rId6"/>
    <p:sldId id="301" r:id="rId7"/>
    <p:sldId id="271" r:id="rId8"/>
    <p:sldId id="304" r:id="rId9"/>
    <p:sldId id="303" r:id="rId10"/>
    <p:sldId id="281" r:id="rId11"/>
    <p:sldId id="288" r:id="rId12"/>
    <p:sldId id="282" r:id="rId13"/>
    <p:sldId id="294" r:id="rId14"/>
    <p:sldId id="295" r:id="rId15"/>
    <p:sldId id="296" r:id="rId16"/>
    <p:sldId id="297" r:id="rId17"/>
    <p:sldId id="298" r:id="rId18"/>
    <p:sldId id="299" r:id="rId19"/>
    <p:sldId id="305" r:id="rId20"/>
    <p:sldId id="307" r:id="rId21"/>
    <p:sldId id="308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5FB17"/>
    <a:srgbClr val="FF33CC"/>
    <a:srgbClr val="FFFF00"/>
    <a:srgbClr val="9933FF"/>
    <a:srgbClr val="009900"/>
    <a:srgbClr val="FFFFFF"/>
    <a:srgbClr val="66FFCC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F6C0E6-D898-4BEC-8C6A-9AA584F9B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0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90750" cy="6697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338"/>
            <a:ext cx="6419850" cy="6697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603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603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1676400"/>
            <a:ext cx="4305300" cy="5181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764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66">
                <a:gamma/>
                <a:shade val="1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1603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2"/>
            <a:endParaRPr lang="en-GB" smtClean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723900" y="1447800"/>
            <a:ext cx="7696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66FFCC"/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FFCC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568952" cy="2594719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wireless access</a:t>
            </a:r>
            <a:br>
              <a:rPr lang="en-GB" dirty="0" smtClean="0"/>
            </a:br>
            <a:r>
              <a:rPr lang="en-GB" sz="2300" dirty="0" smtClean="0"/>
              <a:t>http</a:t>
            </a:r>
            <a:r>
              <a:rPr lang="en-GB" sz="2300" dirty="0"/>
              <a:t>://</a:t>
            </a:r>
            <a:r>
              <a:rPr lang="en-GB" sz="2300" dirty="0" smtClean="0"/>
              <a:t>www.nottingham.ac.uk/is/connect/wireless/uon-guest.aspx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Nottingham</a:t>
            </a:r>
            <a:r>
              <a:rPr lang="en-GB" dirty="0"/>
              <a:t>, </a:t>
            </a: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April 2013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</a:rPr>
              <a:t>Pseudonymisation worksho</a:t>
            </a:r>
            <a:r>
              <a:rPr lang="en-GB" sz="4400" dirty="0">
                <a:solidFill>
                  <a:srgbClr val="FFFF00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Pseudonymisation is desired “end state” for data sharing for purposes other than direct care</a:t>
            </a:r>
          </a:p>
          <a:p>
            <a:r>
              <a:rPr lang="en-GB" dirty="0" smtClean="0"/>
              <a:t>Legitimate use of data</a:t>
            </a:r>
          </a:p>
          <a:p>
            <a:pPr lvl="1"/>
            <a:r>
              <a:rPr lang="en-GB" dirty="0" smtClean="0"/>
              <a:t> legitimate purpose</a:t>
            </a:r>
          </a:p>
          <a:p>
            <a:pPr lvl="1"/>
            <a:r>
              <a:rPr lang="en-GB" dirty="0" smtClean="0"/>
              <a:t> legitimate applicant or organisation</a:t>
            </a:r>
          </a:p>
          <a:p>
            <a:r>
              <a:rPr lang="en-GB" dirty="0" smtClean="0"/>
              <a:t>Ethics and governance approval in place</a:t>
            </a:r>
          </a:p>
          <a:p>
            <a:r>
              <a:rPr lang="en-GB" dirty="0" smtClean="0"/>
              <a:t>Appropriate data sharing agreements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definition of pseudonymisation for today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460432" cy="4680520"/>
          </a:xfrm>
        </p:spPr>
        <p:txBody>
          <a:bodyPr/>
          <a:lstStyle/>
          <a:p>
            <a:pPr lvl="1"/>
            <a:r>
              <a:rPr lang="en-GB" dirty="0" smtClean="0"/>
              <a:t>Technical process applied to identifiers which replaces them with pseudonyms</a:t>
            </a:r>
          </a:p>
          <a:p>
            <a:pPr lvl="1"/>
            <a:r>
              <a:rPr lang="en-GB" dirty="0" smtClean="0"/>
              <a:t>Enables us to distinguish between individual without enabling that individual identified</a:t>
            </a:r>
          </a:p>
          <a:p>
            <a:pPr lvl="1"/>
            <a:r>
              <a:rPr lang="en-GB" dirty="0" smtClean="0"/>
              <a:t>Either reversible or reversible</a:t>
            </a:r>
          </a:p>
          <a:p>
            <a:pPr lvl="1"/>
            <a:r>
              <a:rPr lang="en-GB" dirty="0" smtClean="0"/>
              <a:t>Part of de-identification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Identifiable information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445224"/>
          </a:xfrm>
        </p:spPr>
        <p:txBody>
          <a:bodyPr/>
          <a:lstStyle/>
          <a:p>
            <a:r>
              <a:rPr lang="en-GB" dirty="0" smtClean="0"/>
              <a:t>person identifier that will ordinarily identify a person: </a:t>
            </a:r>
          </a:p>
          <a:p>
            <a:pPr lvl="1"/>
            <a:r>
              <a:rPr lang="en-GB" dirty="0" smtClean="0"/>
              <a:t>Name</a:t>
            </a:r>
          </a:p>
          <a:p>
            <a:pPr lvl="1"/>
            <a:r>
              <a:rPr lang="en-GB" dirty="0" smtClean="0"/>
              <a:t>Address</a:t>
            </a:r>
          </a:p>
          <a:p>
            <a:pPr lvl="1"/>
            <a:r>
              <a:rPr lang="en-GB" dirty="0" smtClean="0"/>
              <a:t>Dob</a:t>
            </a:r>
          </a:p>
          <a:p>
            <a:pPr lvl="1"/>
            <a:r>
              <a:rPr lang="en-GB" dirty="0" smtClean="0"/>
              <a:t>Postcode</a:t>
            </a:r>
          </a:p>
          <a:p>
            <a:pPr lvl="1"/>
            <a:r>
              <a:rPr lang="en-GB" dirty="0" smtClean="0"/>
              <a:t>NHS number</a:t>
            </a:r>
          </a:p>
          <a:p>
            <a:pPr lvl="1"/>
            <a:r>
              <a:rPr lang="en-GB" dirty="0" smtClean="0"/>
              <a:t>telephone no</a:t>
            </a:r>
          </a:p>
          <a:p>
            <a:pPr lvl="1"/>
            <a:r>
              <a:rPr lang="en-GB" dirty="0" smtClean="0"/>
              <a:t>Email</a:t>
            </a:r>
          </a:p>
          <a:p>
            <a:pPr lvl="1"/>
            <a:r>
              <a:rPr lang="en-GB" dirty="0" smtClean="0"/>
              <a:t>(local GP practice or trust number)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</a:t>
            </a:r>
            <a:r>
              <a:rPr lang="en-GB" dirty="0" err="1" smtClean="0"/>
              <a:t>pseudonymiser</a:t>
            </a:r>
            <a:r>
              <a:rPr lang="en-GB" dirty="0" smtClean="0"/>
              <a:t>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approach which doesn’t extract identifiable data but still allows linkage</a:t>
            </a:r>
          </a:p>
          <a:p>
            <a:pPr lvl="1"/>
            <a:r>
              <a:rPr lang="en-GB" dirty="0" smtClean="0"/>
              <a:t>Legal ethical and NIGB approvals</a:t>
            </a:r>
          </a:p>
          <a:p>
            <a:pPr lvl="1"/>
            <a:r>
              <a:rPr lang="en-GB" dirty="0" smtClean="0"/>
              <a:t>Secure, Scalable</a:t>
            </a:r>
          </a:p>
          <a:p>
            <a:pPr lvl="1"/>
            <a:r>
              <a:rPr lang="en-GB" dirty="0" smtClean="0"/>
              <a:t>Reliable, Affordable</a:t>
            </a:r>
          </a:p>
          <a:p>
            <a:pPr lvl="1"/>
            <a:r>
              <a:rPr lang="en-GB" dirty="0" smtClean="0"/>
              <a:t>Generates ID which are Unique to project</a:t>
            </a:r>
          </a:p>
          <a:p>
            <a:pPr lvl="1"/>
            <a:r>
              <a:rPr lang="en-GB" dirty="0" smtClean="0"/>
              <a:t>Can be used by any set of organisations wishing to share data</a:t>
            </a:r>
          </a:p>
          <a:p>
            <a:pPr lvl="1"/>
            <a:r>
              <a:rPr lang="en-GB" dirty="0" smtClean="0"/>
              <a:t>Pseudonymisation applied as close as possible to identifiable data </a:t>
            </a:r>
            <a:r>
              <a:rPr lang="en-GB" dirty="0" err="1" smtClean="0"/>
              <a:t>ie</a:t>
            </a:r>
            <a:r>
              <a:rPr lang="en-GB" dirty="0" smtClean="0"/>
              <a:t> within clinical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4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Pseudonymisation: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Scrambles NHS number BEFORE extraction from clinical system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Takes NHS number + project specific encrypted ‘salt code’</a:t>
            </a:r>
          </a:p>
          <a:p>
            <a:pPr lvl="2"/>
            <a:r>
              <a:rPr lang="en-GB" dirty="0" smtClean="0"/>
              <a:t>One way hashing algorithm (SHA2-256) – no collisions and US standard from 2010</a:t>
            </a:r>
          </a:p>
          <a:p>
            <a:pPr lvl="2"/>
            <a:r>
              <a:rPr lang="en-GB" dirty="0" smtClean="0"/>
              <a:t>Applied twice  - before leaving clinical system  &amp; on receipt by next organisation</a:t>
            </a:r>
          </a:p>
          <a:p>
            <a:pPr lvl="1"/>
            <a:r>
              <a:rPr lang="en-GB" dirty="0" smtClean="0"/>
              <a:t>Apply identical software to second dataset</a:t>
            </a:r>
          </a:p>
          <a:p>
            <a:pPr lvl="1"/>
            <a:r>
              <a:rPr lang="en-GB" dirty="0" smtClean="0"/>
              <a:t>Allows two pseudonymised datasets to be linked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Cant be reversed engineered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5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9217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5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Web </a:t>
            </a:r>
            <a:r>
              <a:rPr lang="en-GB" dirty="0" smtClean="0"/>
              <a:t>tool to create encrypted salt: proof of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Web site private key used to encrypt user defined project specific salt</a:t>
            </a:r>
          </a:p>
          <a:p>
            <a:pPr lvl="1"/>
            <a:r>
              <a:rPr lang="en-GB" dirty="0" smtClean="0"/>
              <a:t>Encrypted salt distributed to relevant data supplier with identifiable data</a:t>
            </a:r>
          </a:p>
          <a:p>
            <a:pPr lvl="1"/>
            <a:r>
              <a:rPr lang="en-GB" dirty="0" smtClean="0"/>
              <a:t>Public key in supplier’s software to decrypt salt at run time and concatenate to NHS number (or equivalent) </a:t>
            </a:r>
          </a:p>
          <a:p>
            <a:pPr lvl="1"/>
            <a:r>
              <a:rPr lang="en-GB" dirty="0" smtClean="0"/>
              <a:t>Hash then applied </a:t>
            </a:r>
          </a:p>
          <a:p>
            <a:pPr lvl="1"/>
            <a:r>
              <a:rPr lang="en-GB" dirty="0" smtClean="0"/>
              <a:t>Resulting ID then unique to patient within project</a:t>
            </a:r>
          </a:p>
          <a:p>
            <a:pPr lvl="1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Openpseudonymiser.org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Website for evaluation and testing with</a:t>
            </a:r>
          </a:p>
          <a:p>
            <a:pPr lvl="1"/>
            <a:r>
              <a:rPr lang="en-GB" dirty="0" smtClean="0"/>
              <a:t>Desktop application </a:t>
            </a:r>
          </a:p>
          <a:p>
            <a:pPr lvl="1"/>
            <a:r>
              <a:rPr lang="en-GB" dirty="0" smtClean="0"/>
              <a:t>DLL for integration </a:t>
            </a:r>
          </a:p>
          <a:p>
            <a:pPr lvl="1"/>
            <a:r>
              <a:rPr lang="en-GB" dirty="0" smtClean="0"/>
              <a:t>Test data</a:t>
            </a:r>
          </a:p>
          <a:p>
            <a:pPr lvl="1"/>
            <a:r>
              <a:rPr lang="en-GB" dirty="0" smtClean="0"/>
              <a:t>Documentation</a:t>
            </a:r>
          </a:p>
          <a:p>
            <a:pPr lvl="1"/>
            <a:r>
              <a:rPr lang="en-GB" dirty="0" smtClean="0"/>
              <a:t>Utility to generate encrypted salt codes </a:t>
            </a:r>
          </a:p>
          <a:p>
            <a:pPr lvl="1"/>
            <a:r>
              <a:rPr lang="en-GB" dirty="0" smtClean="0"/>
              <a:t>Source code GNU LGPL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32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Pseudonymisation at source</a:t>
            </a:r>
          </a:p>
          <a:p>
            <a:pPr lvl="1"/>
            <a:r>
              <a:rPr lang="en-GB" dirty="0" smtClean="0"/>
              <a:t>Instead of extracting identifiers and storing lookup tables/keys centrally, then technology to generate key is stored within the clinical systems</a:t>
            </a:r>
          </a:p>
          <a:p>
            <a:pPr lvl="1"/>
            <a:r>
              <a:rPr lang="en-GB" dirty="0" smtClean="0"/>
              <a:t>Use of project specific encrypted salted hash ensures secure sets of ID unique to project</a:t>
            </a:r>
          </a:p>
          <a:p>
            <a:pPr lvl="1"/>
            <a:r>
              <a:rPr lang="en-GB" dirty="0" smtClean="0"/>
              <a:t>Full control of data controller</a:t>
            </a:r>
          </a:p>
          <a:p>
            <a:pPr lvl="1"/>
            <a:r>
              <a:rPr lang="en-GB" dirty="0" smtClean="0"/>
              <a:t>Can work in addition to existing approaches</a:t>
            </a:r>
          </a:p>
          <a:p>
            <a:pPr lvl="1"/>
            <a:r>
              <a:rPr lang="en-GB" dirty="0" smtClean="0"/>
              <a:t>Open source technology </a:t>
            </a:r>
            <a:r>
              <a:rPr lang="en-GB" smtClean="0"/>
              <a:t>so transparent &amp; free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27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Qresearch</a:t>
            </a:r>
            <a:r>
              <a:rPr lang="en-GB" dirty="0" smtClean="0"/>
              <a:t>  data linkage </a:t>
            </a:r>
            <a:r>
              <a:rPr lang="en-GB" dirty="0"/>
              <a:t>p</a:t>
            </a:r>
            <a:r>
              <a:rPr lang="en-GB" dirty="0" smtClean="0"/>
              <a:t>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Link HES, Cancer, deaths to QResearch</a:t>
            </a:r>
          </a:p>
          <a:p>
            <a:r>
              <a:rPr lang="en-GB" dirty="0" smtClean="0"/>
              <a:t>NHS number complete and valid in &gt; 99.7%</a:t>
            </a:r>
          </a:p>
          <a:p>
            <a:r>
              <a:rPr lang="en-GB" dirty="0" smtClean="0"/>
              <a:t>Successfully applied </a:t>
            </a:r>
            <a:r>
              <a:rPr lang="en-GB" dirty="0" err="1" smtClean="0"/>
              <a:t>OpenP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- Information Centre</a:t>
            </a:r>
          </a:p>
          <a:p>
            <a:r>
              <a:rPr lang="en-GB" dirty="0"/>
              <a:t> </a:t>
            </a:r>
            <a:r>
              <a:rPr lang="en-GB" dirty="0" smtClean="0"/>
              <a:t>- ONS cancer data</a:t>
            </a:r>
          </a:p>
          <a:p>
            <a:r>
              <a:rPr lang="en-GB" dirty="0" smtClean="0"/>
              <a:t> - ONS mortality data</a:t>
            </a:r>
          </a:p>
          <a:p>
            <a:r>
              <a:rPr lang="en-GB" dirty="0" smtClean="0"/>
              <a:t> - GP data (EMIS systems)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5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Academic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NHS GP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Co-Director QResearch database with Shaun O’Hanlon from EMIS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Director ClinRisk Ltd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Member of Confidentiality Advisory Group, HRA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4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QAdmissions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risk stratification tool to identify risk emergency admission</a:t>
            </a:r>
          </a:p>
          <a:p>
            <a:r>
              <a:rPr lang="en-GB" dirty="0" smtClean="0"/>
              <a:t>Modelled using GP-HES-ONS linked data</a:t>
            </a:r>
          </a:p>
          <a:p>
            <a:r>
              <a:rPr lang="en-GB" dirty="0" smtClean="0"/>
              <a:t>Can apply to linked data or GP data only</a:t>
            </a:r>
          </a:p>
          <a:p>
            <a:r>
              <a:rPr lang="en-GB" dirty="0" smtClean="0"/>
              <a:t>NHS number complete &amp; valid 99.8% </a:t>
            </a:r>
          </a:p>
          <a:p>
            <a:r>
              <a:rPr lang="en-GB" dirty="0" smtClean="0"/>
              <a:t>97% of dead patient have matching ONS deaths record</a:t>
            </a:r>
          </a:p>
          <a:p>
            <a:r>
              <a:rPr lang="en-GB" dirty="0" smtClean="0"/>
              <a:t>High concordance of year of birth, </a:t>
            </a:r>
            <a:r>
              <a:rPr lang="en-GB" smtClean="0"/>
              <a:t>deprivation scores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0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ourselves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Our organisation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What do we want to get from the meeting </a:t>
            </a:r>
          </a:p>
        </p:txBody>
      </p:sp>
    </p:spTree>
    <p:extLst>
      <p:ext uri="{BB962C8B-B14F-4D97-AF65-F5344CB8AC3E}">
        <p14:creationId xmlns:p14="http://schemas.microsoft.com/office/powerpoint/2010/main" val="7198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objectives  </a:t>
            </a:r>
            <a:br>
              <a:rPr lang="en-GB" dirty="0" smtClean="0"/>
            </a:br>
            <a:r>
              <a:rPr lang="en-GB" dirty="0" smtClean="0"/>
              <a:t>for safe data sharing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200" dirty="0"/>
          </a:p>
        </p:txBody>
      </p:sp>
      <p:sp>
        <p:nvSpPr>
          <p:cNvPr id="4" name="Isosceles Triangle 3"/>
          <p:cNvSpPr/>
          <p:nvPr/>
        </p:nvSpPr>
        <p:spPr>
          <a:xfrm>
            <a:off x="2771800" y="3068960"/>
            <a:ext cx="3672408" cy="2088232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Patient and their data</a:t>
            </a:r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157192"/>
            <a:ext cx="2376264" cy="954107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Minimise risk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Privacy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1988840"/>
            <a:ext cx="2376264" cy="954107"/>
          </a:xfrm>
          <a:prstGeom prst="rect">
            <a:avLst/>
          </a:prstGeom>
          <a:solidFill>
            <a:srgbClr val="7030A0"/>
          </a:solidFill>
          <a:ln>
            <a:solidFill>
              <a:srgbClr val="9933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Maximise public benefit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5157192"/>
            <a:ext cx="2376264" cy="954107"/>
          </a:xfrm>
          <a:prstGeom prst="rect">
            <a:avLst/>
          </a:prstGeom>
          <a:solidFill>
            <a:srgbClr val="E5FB17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Maintain public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main options </a:t>
            </a:r>
            <a:br>
              <a:rPr lang="en-GB" dirty="0" smtClean="0"/>
            </a:br>
            <a:r>
              <a:rPr lang="en-GB" dirty="0" smtClean="0"/>
              <a:t>for data access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843808" y="2780928"/>
            <a:ext cx="3672408" cy="2088232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Patient and their data</a:t>
            </a:r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869160"/>
            <a:ext cx="2376264" cy="954107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Minimise risk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Privacy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1700808"/>
            <a:ext cx="2376264" cy="954107"/>
          </a:xfrm>
          <a:prstGeom prst="rect">
            <a:avLst/>
          </a:prstGeom>
          <a:solidFill>
            <a:srgbClr val="7030A0"/>
          </a:solidFill>
          <a:ln>
            <a:solidFill>
              <a:srgbClr val="9933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Maximise public benefit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4869160"/>
            <a:ext cx="2376264" cy="954107"/>
          </a:xfrm>
          <a:prstGeom prst="rect">
            <a:avLst/>
          </a:prstGeom>
          <a:solidFill>
            <a:srgbClr val="E5FB17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Maintain public trust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516216" y="2492896"/>
            <a:ext cx="2160240" cy="1152128"/>
          </a:xfrm>
          <a:prstGeom prst="wedgeEllipseCallout">
            <a:avLst>
              <a:gd name="adj1" fmla="val -79076"/>
              <a:gd name="adj2" fmla="val 819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GB" dirty="0" smtClean="0">
                <a:solidFill>
                  <a:schemeClr val="bg1"/>
                </a:solidFill>
              </a:rPr>
              <a:t>consent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99592" y="2564904"/>
            <a:ext cx="2376264" cy="1080120"/>
          </a:xfrm>
          <a:prstGeom prst="wedgeEllipseCallout">
            <a:avLst>
              <a:gd name="adj1" fmla="val 57468"/>
              <a:gd name="adj2" fmla="val 927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GB" sz="2400" dirty="0" smtClean="0">
                <a:solidFill>
                  <a:schemeClr val="bg1"/>
                </a:solidFill>
              </a:rPr>
              <a:t>Pseudo</a:t>
            </a:r>
          </a:p>
          <a:p>
            <a:pPr marL="457200" indent="-457200"/>
            <a:r>
              <a:rPr lang="en-GB" sz="2400" dirty="0" err="1" smtClean="0">
                <a:solidFill>
                  <a:schemeClr val="bg1"/>
                </a:solidFill>
              </a:rPr>
              <a:t>nymisation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779912" y="5229200"/>
            <a:ext cx="1656184" cy="1412776"/>
          </a:xfrm>
          <a:prstGeom prst="wedgeEllipseCallout">
            <a:avLst>
              <a:gd name="adj1" fmla="val 2334"/>
              <a:gd name="adj2" fmla="val -6287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800" dirty="0" smtClean="0"/>
              <a:t>S251</a:t>
            </a:r>
          </a:p>
          <a:p>
            <a:pPr>
              <a:buNone/>
            </a:pPr>
            <a:r>
              <a:rPr lang="en-GB" sz="2400" dirty="0" smtClean="0"/>
              <a:t>statute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context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Transparency Agenda</a:t>
            </a:r>
          </a:p>
          <a:p>
            <a:r>
              <a:rPr lang="en-GB" dirty="0" smtClean="0"/>
              <a:t>Open Data</a:t>
            </a:r>
          </a:p>
          <a:p>
            <a:r>
              <a:rPr lang="en-GB" dirty="0" smtClean="0"/>
              <a:t>Caldicott2</a:t>
            </a:r>
          </a:p>
          <a:p>
            <a:r>
              <a:rPr lang="en-GB" dirty="0" smtClean="0"/>
              <a:t>Benefits of linkage for  </a:t>
            </a:r>
            <a:r>
              <a:rPr lang="en-GB" sz="1200" dirty="0" smtClean="0"/>
              <a:t>(in order from document)</a:t>
            </a:r>
          </a:p>
          <a:p>
            <a:pPr lvl="1"/>
            <a:r>
              <a:rPr lang="en-GB" dirty="0" smtClean="0"/>
              <a:t>Industry</a:t>
            </a:r>
          </a:p>
          <a:p>
            <a:pPr lvl="1"/>
            <a:r>
              <a:rPr lang="en-GB" dirty="0" smtClean="0"/>
              <a:t>Research</a:t>
            </a:r>
          </a:p>
          <a:p>
            <a:pPr lvl="1"/>
            <a:r>
              <a:rPr lang="en-GB" dirty="0" smtClean="0"/>
              <a:t>commissioners</a:t>
            </a:r>
          </a:p>
          <a:p>
            <a:pPr lvl="1"/>
            <a:r>
              <a:rPr lang="en-GB" dirty="0" smtClean="0"/>
              <a:t>Patients</a:t>
            </a:r>
          </a:p>
          <a:p>
            <a:pPr lvl="1"/>
            <a:r>
              <a:rPr lang="en-GB" dirty="0" smtClean="0"/>
              <a:t>service users</a:t>
            </a:r>
          </a:p>
          <a:p>
            <a:pPr lvl="1"/>
            <a:r>
              <a:rPr lang="en-GB" dirty="0" smtClean="0"/>
              <a:t>public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8730" r="12876" b="650"/>
          <a:stretch/>
        </p:blipFill>
        <p:spPr bwMode="auto">
          <a:xfrm>
            <a:off x="561628" y="1628800"/>
            <a:ext cx="3938364" cy="52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9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common technical approach for pseudonymisation </a:t>
            </a:r>
          </a:p>
          <a:p>
            <a:r>
              <a:rPr lang="en-GB" dirty="0" smtClean="0"/>
              <a:t>allows individual record linkage BETWEEN organisations</a:t>
            </a:r>
          </a:p>
          <a:p>
            <a:r>
              <a:rPr lang="en-GB" dirty="0" smtClean="0"/>
              <a:t>WITHOUT disclosure strong identifiers</a:t>
            </a:r>
          </a:p>
          <a:p>
            <a:r>
              <a:rPr lang="en-GB" dirty="0" smtClean="0"/>
              <a:t>Inter-operability</a:t>
            </a:r>
          </a:p>
          <a:p>
            <a:r>
              <a:rPr lang="en-GB" dirty="0" smtClean="0"/>
              <a:t>Voluntary ‘industry’ specification</a:t>
            </a:r>
          </a:p>
          <a:p>
            <a:r>
              <a:rPr lang="en-GB" dirty="0"/>
              <a:t>O</a:t>
            </a:r>
            <a:r>
              <a:rPr lang="en-GB" dirty="0" smtClean="0"/>
              <a:t>ne of many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rules: </a:t>
            </a:r>
            <a:br>
              <a:rPr lang="en-GB" dirty="0" smtClean="0"/>
            </a:br>
            <a:r>
              <a:rPr lang="en-GB" dirty="0" smtClean="0"/>
              <a:t>all outputs from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88932"/>
            <a:ext cx="2721215" cy="518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76400"/>
            <a:ext cx="5283696" cy="5181600"/>
          </a:xfrm>
        </p:spPr>
        <p:txBody>
          <a:bodyPr/>
          <a:lstStyle/>
          <a:p>
            <a:r>
              <a:rPr lang="en-GB" sz="3200" dirty="0"/>
              <a:t>P</a:t>
            </a:r>
            <a:r>
              <a:rPr lang="en-GB" sz="3200" dirty="0" smtClean="0"/>
              <a:t>ublished</a:t>
            </a:r>
            <a:endParaRPr lang="en-GB" sz="3200" dirty="0"/>
          </a:p>
          <a:p>
            <a:r>
              <a:rPr lang="en-GB" sz="3200" dirty="0" smtClean="0"/>
              <a:t>Open </a:t>
            </a:r>
            <a:endParaRPr lang="en-GB" sz="3200" dirty="0"/>
          </a:p>
          <a:p>
            <a:r>
              <a:rPr lang="en-GB" sz="3200" dirty="0"/>
              <a:t>F</a:t>
            </a:r>
            <a:r>
              <a:rPr lang="en-GB" sz="3200" dirty="0" smtClean="0"/>
              <a:t>reely </a:t>
            </a:r>
            <a:r>
              <a:rPr lang="en-GB" sz="3200" dirty="0"/>
              <a:t>available </a:t>
            </a:r>
            <a:endParaRPr lang="en-GB" sz="3200" dirty="0" smtClean="0"/>
          </a:p>
          <a:p>
            <a:r>
              <a:rPr lang="en-GB" sz="3200" dirty="0" smtClean="0"/>
              <a:t>Can </a:t>
            </a:r>
            <a:r>
              <a:rPr lang="en-GB" sz="3200" dirty="0"/>
              <a:t>be adapted </a:t>
            </a:r>
            <a:r>
              <a:rPr lang="en-GB" sz="3200" dirty="0" smtClean="0"/>
              <a:t>&amp; developed</a:t>
            </a:r>
          </a:p>
          <a:p>
            <a:r>
              <a:rPr lang="en-GB" sz="3200" dirty="0" smtClean="0"/>
              <a:t>Complement </a:t>
            </a:r>
            <a:r>
              <a:rPr lang="en-GB" sz="3200" dirty="0"/>
              <a:t>existing </a:t>
            </a:r>
            <a:r>
              <a:rPr lang="en-GB" sz="3200" dirty="0" smtClean="0"/>
              <a:t>approaches</a:t>
            </a:r>
            <a:endParaRPr lang="en-GB" sz="3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3" y="1677483"/>
            <a:ext cx="2722770" cy="24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27019"/>
            <a:ext cx="2721215" cy="203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ig Data or Big Headache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7220"/>
            <a:ext cx="4305300" cy="518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Need to protect patient confidentiality </a:t>
            </a:r>
          </a:p>
          <a:p>
            <a:r>
              <a:rPr lang="en-GB" dirty="0" smtClean="0">
                <a:solidFill>
                  <a:srgbClr val="FF66FF"/>
                </a:solidFill>
              </a:rPr>
              <a:t>Maintain public trust </a:t>
            </a:r>
          </a:p>
          <a:p>
            <a:r>
              <a:rPr lang="en-GB" dirty="0" smtClean="0"/>
              <a:t>Data protection </a:t>
            </a:r>
          </a:p>
          <a:p>
            <a:r>
              <a:rPr lang="en-GB" dirty="0" smtClean="0"/>
              <a:t>Freedom of Information</a:t>
            </a:r>
          </a:p>
          <a:p>
            <a:r>
              <a:rPr lang="en-GB" dirty="0" smtClean="0"/>
              <a:t>Information Governance</a:t>
            </a:r>
          </a:p>
          <a:p>
            <a:r>
              <a:rPr lang="en-GB" dirty="0" smtClean="0"/>
              <a:t>‘safe de-identified format’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147"/>
            <a:ext cx="2649335" cy="243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1" y="4123348"/>
            <a:ext cx="3378063" cy="261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79" y="4140927"/>
            <a:ext cx="2135021" cy="26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5" y="1646146"/>
            <a:ext cx="1671145" cy="24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639</Words>
  <Application>Microsoft Office PowerPoint</Application>
  <PresentationFormat>On-screen Show (4:3)</PresentationFormat>
  <Paragraphs>137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  wireless access http://www.nottingham.ac.uk/is/connect/wireless/uon-guest.aspx   Nottingham, 23rd April 2013  </vt:lpstr>
      <vt:lpstr>My roles</vt:lpstr>
      <vt:lpstr>Introductions</vt:lpstr>
      <vt:lpstr>Key objectives   for safe data sharing </vt:lpstr>
      <vt:lpstr>Three main options  for data access</vt:lpstr>
      <vt:lpstr>Policy context</vt:lpstr>
      <vt:lpstr>Objectives</vt:lpstr>
      <vt:lpstr>Ground rules:  all outputs from workshop</vt:lpstr>
      <vt:lpstr>Big Data or Big Headache</vt:lpstr>
      <vt:lpstr>Assumptions for today</vt:lpstr>
      <vt:lpstr>Working definition of pseudonymisation for today</vt:lpstr>
      <vt:lpstr>Identifiable information</vt:lpstr>
      <vt:lpstr>Open pseudonymiser approach</vt:lpstr>
      <vt:lpstr>Pseudonymisation: method</vt:lpstr>
      <vt:lpstr>PowerPoint Presentation</vt:lpstr>
      <vt:lpstr>Web tool to create encrypted salt: proof of concept</vt:lpstr>
      <vt:lpstr>Openpseudonymiser.org</vt:lpstr>
      <vt:lpstr>Key points</vt:lpstr>
      <vt:lpstr>Qresearch  data linkage projects</vt:lpstr>
      <vt:lpstr>PowerPoint Presentation</vt:lpstr>
      <vt:lpstr>QAdmissions</vt:lpstr>
    </vt:vector>
  </TitlesOfParts>
  <Company>Steven Shackman Practice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Ian Goodman</dc:creator>
  <cp:lastModifiedBy>Julia Hippisley-Cox</cp:lastModifiedBy>
  <cp:revision>175</cp:revision>
  <dcterms:created xsi:type="dcterms:W3CDTF">2001-11-25T21:39:42Z</dcterms:created>
  <dcterms:modified xsi:type="dcterms:W3CDTF">2013-04-22T22:26:02Z</dcterms:modified>
</cp:coreProperties>
</file>